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73" r:id="rId1"/>
  </p:sldMasterIdLst>
  <p:notesMasterIdLst>
    <p:notesMasterId r:id="rId14"/>
  </p:notesMasterIdLst>
  <p:handoutMasterIdLst>
    <p:handoutMasterId r:id="rId15"/>
  </p:handoutMasterIdLst>
  <p:sldIdLst>
    <p:sldId id="841" r:id="rId2"/>
    <p:sldId id="877" r:id="rId3"/>
    <p:sldId id="846" r:id="rId4"/>
    <p:sldId id="874" r:id="rId5"/>
    <p:sldId id="880" r:id="rId6"/>
    <p:sldId id="881" r:id="rId7"/>
    <p:sldId id="875" r:id="rId8"/>
    <p:sldId id="878" r:id="rId9"/>
    <p:sldId id="879" r:id="rId10"/>
    <p:sldId id="866" r:id="rId11"/>
    <p:sldId id="873" r:id="rId12"/>
    <p:sldId id="882" r:id="rId13"/>
  </p:sldIdLst>
  <p:sldSz cx="12190413" cy="6858000"/>
  <p:notesSz cx="6669088" cy="9926638"/>
  <p:embeddedFontLst>
    <p:embeddedFont>
      <p:font typeface="Bebas Neue" panose="020B0606020202050201" pitchFamily="34" charset="0"/>
      <p:regular r:id="rId16"/>
    </p:embeddedFont>
  </p:embeddedFontLst>
  <p:custDataLst>
    <p:tags r:id="rId17"/>
  </p:custDataLst>
  <p:defaultTextStyle>
    <a:defPPr>
      <a:defRPr lang="de-DE"/>
    </a:defPPr>
    <a:lvl1pPr marL="0" algn="l" defTabSz="914035" rtl="0" eaLnBrk="1" latinLnBrk="0" hangingPunct="1">
      <a:defRPr sz="1900" kern="1200">
        <a:solidFill>
          <a:schemeClr val="tx1"/>
        </a:solidFill>
        <a:latin typeface="+mn-lt"/>
        <a:ea typeface="+mn-ea"/>
        <a:cs typeface="+mn-cs"/>
      </a:defRPr>
    </a:lvl1pPr>
    <a:lvl2pPr marL="457018" algn="l" defTabSz="914035" rtl="0" eaLnBrk="1" latinLnBrk="0" hangingPunct="1">
      <a:defRPr sz="1900" kern="1200">
        <a:solidFill>
          <a:schemeClr val="tx1"/>
        </a:solidFill>
        <a:latin typeface="+mn-lt"/>
        <a:ea typeface="+mn-ea"/>
        <a:cs typeface="+mn-cs"/>
      </a:defRPr>
    </a:lvl2pPr>
    <a:lvl3pPr marL="914035" algn="l" defTabSz="914035" rtl="0" eaLnBrk="1" latinLnBrk="0" hangingPunct="1">
      <a:defRPr sz="1900" kern="1200">
        <a:solidFill>
          <a:schemeClr val="tx1"/>
        </a:solidFill>
        <a:latin typeface="+mn-lt"/>
        <a:ea typeface="+mn-ea"/>
        <a:cs typeface="+mn-cs"/>
      </a:defRPr>
    </a:lvl3pPr>
    <a:lvl4pPr marL="1371054" algn="l" defTabSz="914035" rtl="0" eaLnBrk="1" latinLnBrk="0" hangingPunct="1">
      <a:defRPr sz="1900" kern="1200">
        <a:solidFill>
          <a:schemeClr val="tx1"/>
        </a:solidFill>
        <a:latin typeface="+mn-lt"/>
        <a:ea typeface="+mn-ea"/>
        <a:cs typeface="+mn-cs"/>
      </a:defRPr>
    </a:lvl4pPr>
    <a:lvl5pPr marL="1828069" algn="l" defTabSz="914035" rtl="0" eaLnBrk="1" latinLnBrk="0" hangingPunct="1">
      <a:defRPr sz="1900" kern="1200">
        <a:solidFill>
          <a:schemeClr val="tx1"/>
        </a:solidFill>
        <a:latin typeface="+mn-lt"/>
        <a:ea typeface="+mn-ea"/>
        <a:cs typeface="+mn-cs"/>
      </a:defRPr>
    </a:lvl5pPr>
    <a:lvl6pPr marL="2285086" algn="l" defTabSz="914035" rtl="0" eaLnBrk="1" latinLnBrk="0" hangingPunct="1">
      <a:defRPr sz="1900" kern="1200">
        <a:solidFill>
          <a:schemeClr val="tx1"/>
        </a:solidFill>
        <a:latin typeface="+mn-lt"/>
        <a:ea typeface="+mn-ea"/>
        <a:cs typeface="+mn-cs"/>
      </a:defRPr>
    </a:lvl6pPr>
    <a:lvl7pPr marL="2742104" algn="l" defTabSz="914035" rtl="0" eaLnBrk="1" latinLnBrk="0" hangingPunct="1">
      <a:defRPr sz="1900" kern="1200">
        <a:solidFill>
          <a:schemeClr val="tx1"/>
        </a:solidFill>
        <a:latin typeface="+mn-lt"/>
        <a:ea typeface="+mn-ea"/>
        <a:cs typeface="+mn-cs"/>
      </a:defRPr>
    </a:lvl7pPr>
    <a:lvl8pPr marL="3199120" algn="l" defTabSz="914035" rtl="0" eaLnBrk="1" latinLnBrk="0" hangingPunct="1">
      <a:defRPr sz="1900" kern="1200">
        <a:solidFill>
          <a:schemeClr val="tx1"/>
        </a:solidFill>
        <a:latin typeface="+mn-lt"/>
        <a:ea typeface="+mn-ea"/>
        <a:cs typeface="+mn-cs"/>
      </a:defRPr>
    </a:lvl8pPr>
    <a:lvl9pPr marL="3656138" algn="l" defTabSz="914035"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1" userDrawn="1">
          <p15:clr>
            <a:srgbClr val="A4A3A4"/>
          </p15:clr>
        </p15:guide>
        <p15:guide id="2" pos="338" userDrawn="1">
          <p15:clr>
            <a:srgbClr val="A4A3A4"/>
          </p15:clr>
        </p15:guide>
        <p15:guide id="3" orient="horz" pos="3657" userDrawn="1">
          <p15:clr>
            <a:srgbClr val="A4A3A4"/>
          </p15:clr>
        </p15:guide>
        <p15:guide id="4" pos="7339" userDrawn="1">
          <p15:clr>
            <a:srgbClr val="A4A3A4"/>
          </p15:clr>
        </p15:guide>
        <p15:guide id="5" orient="horz">
          <p15:clr>
            <a:srgbClr val="A4A3A4"/>
          </p15:clr>
        </p15:guide>
        <p15:guide id="6">
          <p15:clr>
            <a:srgbClr val="A4A3A4"/>
          </p15:clr>
        </p15:guide>
        <p15:guide id="7" orient="horz" pos="984">
          <p15:clr>
            <a:srgbClr val="A4A3A4"/>
          </p15:clr>
        </p15:guide>
        <p15:guide id="9" pos="3840">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175783"/>
    <a:srgbClr val="083C51"/>
    <a:srgbClr val="FBFBFB"/>
    <a:srgbClr val="607274"/>
    <a:srgbClr val="3E2C1E"/>
    <a:srgbClr val="B59C7D"/>
    <a:srgbClr val="7E6547"/>
    <a:srgbClr val="8B8B8D"/>
    <a:srgbClr val="775D4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6256" autoAdjust="0"/>
  </p:normalViewPr>
  <p:slideViewPr>
    <p:cSldViewPr snapToGrid="0" snapToObjects="1" showGuides="1">
      <p:cViewPr varScale="1">
        <p:scale>
          <a:sx n="111" d="100"/>
          <a:sy n="111" d="100"/>
        </p:scale>
        <p:origin x="756" y="96"/>
      </p:cViewPr>
      <p:guideLst>
        <p:guide orient="horz" pos="981"/>
        <p:guide pos="338"/>
        <p:guide orient="horz" pos="3657"/>
        <p:guide pos="7339"/>
        <p:guide orient="horz"/>
        <p:guide/>
        <p:guide orient="horz" pos="984"/>
        <p:guide pos="3840"/>
      </p:guideLst>
    </p:cSldViewPr>
  </p:slideViewPr>
  <p:outlineViewPr>
    <p:cViewPr>
      <p:scale>
        <a:sx n="33" d="100"/>
        <a:sy n="33" d="100"/>
      </p:scale>
      <p:origin x="0" y="-60"/>
    </p:cViewPr>
  </p:outlineViewPr>
  <p:notesTextViewPr>
    <p:cViewPr>
      <p:scale>
        <a:sx n="3" d="2"/>
        <a:sy n="3" d="2"/>
      </p:scale>
      <p:origin x="0" y="0"/>
    </p:cViewPr>
  </p:notesTextViewPr>
  <p:sorterViewPr>
    <p:cViewPr varScale="1">
      <p:scale>
        <a:sx n="1" d="1"/>
        <a:sy n="1" d="1"/>
      </p:scale>
      <p:origin x="0" y="0"/>
    </p:cViewPr>
  </p:sorterViewPr>
  <p:notesViewPr>
    <p:cSldViewPr snapToGrid="0" snapToObjects="1">
      <p:cViewPr varScale="1">
        <p:scale>
          <a:sx n="80" d="100"/>
          <a:sy n="80" d="100"/>
        </p:scale>
        <p:origin x="3972" y="33"/>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250" cy="4968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778250" y="0"/>
            <a:ext cx="2889250" cy="496888"/>
          </a:xfrm>
          <a:prstGeom prst="rect">
            <a:avLst/>
          </a:prstGeom>
        </p:spPr>
        <p:txBody>
          <a:bodyPr vert="horz" lIns="91440" tIns="45720" rIns="91440" bIns="45720" rtlCol="0"/>
          <a:lstStyle>
            <a:lvl1pPr algn="r">
              <a:defRPr sz="1200"/>
            </a:lvl1pPr>
          </a:lstStyle>
          <a:p>
            <a:fld id="{8450B8FC-714E-48A2-8E44-56D25F758704}" type="datetimeFigureOut">
              <a:rPr lang="de-DE" smtClean="0"/>
              <a:t>31.01.2024</a:t>
            </a:fld>
            <a:endParaRPr lang="de-DE" dirty="0"/>
          </a:p>
        </p:txBody>
      </p:sp>
      <p:sp>
        <p:nvSpPr>
          <p:cNvPr id="4" name="Fußzeilenplatzhalter 3"/>
          <p:cNvSpPr>
            <a:spLocks noGrp="1"/>
          </p:cNvSpPr>
          <p:nvPr>
            <p:ph type="ftr" sz="quarter" idx="2"/>
          </p:nvPr>
        </p:nvSpPr>
        <p:spPr>
          <a:xfrm>
            <a:off x="0" y="9429750"/>
            <a:ext cx="2889250" cy="496888"/>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778250" y="9429750"/>
            <a:ext cx="2889250" cy="496888"/>
          </a:xfrm>
          <a:prstGeom prst="rect">
            <a:avLst/>
          </a:prstGeom>
        </p:spPr>
        <p:txBody>
          <a:bodyPr vert="horz" lIns="91440" tIns="45720" rIns="91440" bIns="45720" rtlCol="0" anchor="b"/>
          <a:lstStyle>
            <a:lvl1pPr algn="r">
              <a:defRPr sz="1200"/>
            </a:lvl1pPr>
          </a:lstStyle>
          <a:p>
            <a:fld id="{37EA0638-1204-433B-84FC-523B5B170F5E}" type="slidenum">
              <a:rPr lang="de-DE" smtClean="0"/>
              <a:t>‹#›</a:t>
            </a:fld>
            <a:endParaRPr lang="de-DE" dirty="0"/>
          </a:p>
        </p:txBody>
      </p:sp>
    </p:spTree>
    <p:extLst>
      <p:ext uri="{BB962C8B-B14F-4D97-AF65-F5344CB8AC3E}">
        <p14:creationId xmlns:p14="http://schemas.microsoft.com/office/powerpoint/2010/main" val="19691859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31.01.2024</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035" rtl="0" eaLnBrk="1" latinLnBrk="0" hangingPunct="1">
      <a:defRPr sz="1200" kern="1200">
        <a:solidFill>
          <a:schemeClr val="tx1"/>
        </a:solidFill>
        <a:latin typeface="+mn-lt"/>
        <a:ea typeface="+mn-ea"/>
        <a:cs typeface="+mn-cs"/>
      </a:defRPr>
    </a:lvl1pPr>
    <a:lvl2pPr marL="457018" algn="l" defTabSz="914035" rtl="0" eaLnBrk="1" latinLnBrk="0" hangingPunct="1">
      <a:defRPr sz="1200" kern="1200">
        <a:solidFill>
          <a:schemeClr val="tx1"/>
        </a:solidFill>
        <a:latin typeface="+mn-lt"/>
        <a:ea typeface="+mn-ea"/>
        <a:cs typeface="+mn-cs"/>
      </a:defRPr>
    </a:lvl2pPr>
    <a:lvl3pPr marL="914035" algn="l" defTabSz="914035" rtl="0" eaLnBrk="1" latinLnBrk="0" hangingPunct="1">
      <a:defRPr sz="1200" kern="1200">
        <a:solidFill>
          <a:schemeClr val="tx1"/>
        </a:solidFill>
        <a:latin typeface="+mn-lt"/>
        <a:ea typeface="+mn-ea"/>
        <a:cs typeface="+mn-cs"/>
      </a:defRPr>
    </a:lvl3pPr>
    <a:lvl4pPr marL="1371054" algn="l" defTabSz="914035" rtl="0" eaLnBrk="1" latinLnBrk="0" hangingPunct="1">
      <a:defRPr sz="1200" kern="1200">
        <a:solidFill>
          <a:schemeClr val="tx1"/>
        </a:solidFill>
        <a:latin typeface="+mn-lt"/>
        <a:ea typeface="+mn-ea"/>
        <a:cs typeface="+mn-cs"/>
      </a:defRPr>
    </a:lvl4pPr>
    <a:lvl5pPr marL="1828069" algn="l" defTabSz="914035" rtl="0" eaLnBrk="1" latinLnBrk="0" hangingPunct="1">
      <a:defRPr sz="1200" kern="1200">
        <a:solidFill>
          <a:schemeClr val="tx1"/>
        </a:solidFill>
        <a:latin typeface="+mn-lt"/>
        <a:ea typeface="+mn-ea"/>
        <a:cs typeface="+mn-cs"/>
      </a:defRPr>
    </a:lvl5pPr>
    <a:lvl6pPr marL="2285086" algn="l" defTabSz="914035" rtl="0" eaLnBrk="1" latinLnBrk="0" hangingPunct="1">
      <a:defRPr sz="1200" kern="1200">
        <a:solidFill>
          <a:schemeClr val="tx1"/>
        </a:solidFill>
        <a:latin typeface="+mn-lt"/>
        <a:ea typeface="+mn-ea"/>
        <a:cs typeface="+mn-cs"/>
      </a:defRPr>
    </a:lvl6pPr>
    <a:lvl7pPr marL="2742104" algn="l" defTabSz="914035" rtl="0" eaLnBrk="1" latinLnBrk="0" hangingPunct="1">
      <a:defRPr sz="1200" kern="1200">
        <a:solidFill>
          <a:schemeClr val="tx1"/>
        </a:solidFill>
        <a:latin typeface="+mn-lt"/>
        <a:ea typeface="+mn-ea"/>
        <a:cs typeface="+mn-cs"/>
      </a:defRPr>
    </a:lvl7pPr>
    <a:lvl8pPr marL="3199120" algn="l" defTabSz="914035" rtl="0" eaLnBrk="1" latinLnBrk="0" hangingPunct="1">
      <a:defRPr sz="1200" kern="1200">
        <a:solidFill>
          <a:schemeClr val="tx1"/>
        </a:solidFill>
        <a:latin typeface="+mn-lt"/>
        <a:ea typeface="+mn-ea"/>
        <a:cs typeface="+mn-cs"/>
      </a:defRPr>
    </a:lvl8pPr>
    <a:lvl9pPr marL="3656138" algn="l" defTabSz="91403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Stay as far away as possible from others when coughing or sneezing; better yet, face away from them. Sneeze into the crook of your arm or into a paper handkerchief that you then throw away immediately. Avoid touching other persons when greeting them and wash your hands regularly and thoroughly for at least 20 seconds with soap and water. </a:t>
            </a:r>
          </a:p>
        </p:txBody>
      </p:sp>
      <p:sp>
        <p:nvSpPr>
          <p:cNvPr id="4" name="Foliennummernplatzhalter 3"/>
          <p:cNvSpPr>
            <a:spLocks noGrp="1"/>
          </p:cNvSpPr>
          <p:nvPr>
            <p:ph type="sldNum" sz="quarter" idx="5"/>
          </p:nvPr>
        </p:nvSpPr>
        <p:spPr/>
        <p:txBody>
          <a:bodyPr/>
          <a:lstStyle/>
          <a:p>
            <a:fld id="{C14CEB38-DA38-4F43-AFB8-94FE45CA5866}" type="slidenum">
              <a:rPr lang="en-US" smtClean="0"/>
              <a:pPr/>
              <a:t>10</a:t>
            </a:fld>
            <a:endParaRPr lang="en-US" dirty="0"/>
          </a:p>
        </p:txBody>
      </p:sp>
    </p:spTree>
    <p:extLst>
      <p:ext uri="{BB962C8B-B14F-4D97-AF65-F5344CB8AC3E}">
        <p14:creationId xmlns:p14="http://schemas.microsoft.com/office/powerpoint/2010/main" val="187610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70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Font typeface="Arial" panose="020B0604020202020204" pitchFamily="34" charset="0"/>
              <a:buNone/>
              <a:defRPr>
                <a:solidFill>
                  <a:schemeClr val="bg1">
                    <a:lumMod val="50000"/>
                  </a:schemeClr>
                </a:solidFill>
              </a:defRPr>
            </a:lvl1pPr>
          </a:lstStyle>
          <a:p>
            <a:r>
              <a:rPr lang="en-US" noProof="1">
                <a:latin typeface="Calibri Light" panose="020F0302020204030204" pitchFamily="34" charset="0"/>
              </a:rPr>
              <a:t>Enter your subheadline here</a:t>
            </a: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17" name="Inhaltsplatzhalter 2"/>
          <p:cNvSpPr>
            <a:spLocks noGrp="1"/>
          </p:cNvSpPr>
          <p:nvPr>
            <p:ph idx="1" hasCustomPrompt="1"/>
          </p:nvPr>
        </p:nvSpPr>
        <p:spPr>
          <a:xfrm>
            <a:off x="516252" y="1685924"/>
            <a:ext cx="11134410"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a:t>
            </a:r>
            <a:r>
              <a:rPr lang="en-US" dirty="0"/>
              <a:t>level</a:t>
            </a:r>
          </a:p>
          <a:p>
            <a:pPr lvl="4"/>
            <a:r>
              <a:rPr lang="en-US"/>
              <a:t>Fifth level</a:t>
            </a:r>
            <a:endParaRPr lang="en-US" dirty="0"/>
          </a:p>
        </p:txBody>
      </p:sp>
      <p:pic>
        <p:nvPicPr>
          <p:cNvPr id="3" name="Picture 2" descr="A close-up of a logo&#10;&#10;Description automatically generated">
            <a:extLst>
              <a:ext uri="{FF2B5EF4-FFF2-40B4-BE49-F238E27FC236}">
                <a16:creationId xmlns:a16="http://schemas.microsoft.com/office/drawing/2014/main" id="{B6BBF44B-2FC3-E232-AEA4-456652653C92}"/>
              </a:ext>
            </a:extLst>
          </p:cNvPr>
          <p:cNvPicPr>
            <a:picLocks noChangeAspect="1"/>
          </p:cNvPicPr>
          <p:nvPr userDrawn="1"/>
        </p:nvPicPr>
        <p:blipFill>
          <a:blip r:embed="rId2"/>
          <a:stretch>
            <a:fillRect/>
          </a:stretch>
        </p:blipFill>
        <p:spPr>
          <a:xfrm>
            <a:off x="9868544" y="6005923"/>
            <a:ext cx="1992776" cy="710191"/>
          </a:xfrm>
          <a:prstGeom prst="rect">
            <a:avLst/>
          </a:prstGeom>
        </p:spPr>
      </p:pic>
    </p:spTree>
    <p:extLst>
      <p:ext uri="{BB962C8B-B14F-4D97-AF65-F5344CB8AC3E}">
        <p14:creationId xmlns:p14="http://schemas.microsoft.com/office/powerpoint/2010/main" val="122606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rgbClr val="083C5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
        <p:nvSpPr>
          <p:cNvPr id="14" name="Inhaltsplatzhalter 2"/>
          <p:cNvSpPr>
            <a:spLocks noGrp="1"/>
          </p:cNvSpPr>
          <p:nvPr>
            <p:ph idx="15" hasCustomPrompt="1"/>
          </p:nvPr>
        </p:nvSpPr>
        <p:spPr>
          <a:xfrm>
            <a:off x="516252" y="1685924"/>
            <a:ext cx="5324764"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Inhaltsplatzhalter 2"/>
          <p:cNvSpPr>
            <a:spLocks noGrp="1"/>
          </p:cNvSpPr>
          <p:nvPr>
            <p:ph idx="16" hasCustomPrompt="1"/>
          </p:nvPr>
        </p:nvSpPr>
        <p:spPr>
          <a:xfrm>
            <a:off x="6310800" y="1685924"/>
            <a:ext cx="5324764" cy="4110515"/>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Tree>
    <p:extLst>
      <p:ext uri="{BB962C8B-B14F-4D97-AF65-F5344CB8AC3E}">
        <p14:creationId xmlns:p14="http://schemas.microsoft.com/office/powerpoint/2010/main" val="10605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LIDE 4">
    <p:spTree>
      <p:nvGrpSpPr>
        <p:cNvPr id="1" name=""/>
        <p:cNvGrpSpPr/>
        <p:nvPr/>
      </p:nvGrpSpPr>
      <p:grpSpPr>
        <a:xfrm>
          <a:off x="0" y="0"/>
          <a:ext cx="0" cy="0"/>
          <a:chOff x="0" y="0"/>
          <a:chExt cx="0" cy="0"/>
        </a:xfrm>
      </p:grpSpPr>
      <p:sp>
        <p:nvSpPr>
          <p:cNvPr id="14" name="Inhaltsplatzhalter 2"/>
          <p:cNvSpPr>
            <a:spLocks noGrp="1"/>
          </p:cNvSpPr>
          <p:nvPr>
            <p:ph idx="15" hasCustomPrompt="1"/>
          </p:nvPr>
        </p:nvSpPr>
        <p:spPr>
          <a:xfrm>
            <a:off x="516252" y="1685924"/>
            <a:ext cx="7014848"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4659318" y="6076361"/>
            <a:ext cx="2871782"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8" name="Bildplatzhalter 2"/>
          <p:cNvSpPr>
            <a:spLocks noGrp="1"/>
          </p:cNvSpPr>
          <p:nvPr>
            <p:ph type="pic" sz="quarter" idx="16"/>
          </p:nvPr>
        </p:nvSpPr>
        <p:spPr>
          <a:xfrm>
            <a:off x="7914561" y="0"/>
            <a:ext cx="4275851" cy="6858000"/>
          </a:xfrm>
          <a:solidFill>
            <a:schemeClr val="bg1">
              <a:lumMod val="85000"/>
            </a:schemeClr>
          </a:solidFill>
        </p:spPr>
        <p:txBody>
          <a:bodyPr/>
          <a:lstStyle>
            <a:lvl1pPr>
              <a:defRPr>
                <a:solidFill>
                  <a:schemeClr val="bg1">
                    <a:lumMod val="85000"/>
                  </a:schemeClr>
                </a:solidFill>
              </a:defRPr>
            </a:lvl1pPr>
          </a:lstStyle>
          <a:p>
            <a:endParaRPr lang="en-US" dirty="0"/>
          </a:p>
        </p:txBody>
      </p:sp>
      <p:sp>
        <p:nvSpPr>
          <p:cNvPr id="9" name="Titel 1"/>
          <p:cNvSpPr>
            <a:spLocks noGrp="1"/>
          </p:cNvSpPr>
          <p:nvPr>
            <p:ph type="title" hasCustomPrompt="1"/>
          </p:nvPr>
        </p:nvSpPr>
        <p:spPr>
          <a:xfrm>
            <a:off x="516255" y="410829"/>
            <a:ext cx="7014845" cy="1073123"/>
          </a:xfrm>
        </p:spPr>
        <p:txBody>
          <a:bodyPr/>
          <a:lstStyle>
            <a:lvl1pPr>
              <a:defRPr>
                <a:solidFill>
                  <a:srgbClr val="083C51"/>
                </a:solidFill>
              </a:defRPr>
            </a:lvl1pPr>
          </a:lstStyle>
          <a:p>
            <a:r>
              <a:rPr lang="en-US" dirty="0"/>
              <a:t>Click to edit Master title style</a:t>
            </a:r>
          </a:p>
        </p:txBody>
      </p:sp>
      <p:sp>
        <p:nvSpPr>
          <p:cNvPr id="10" name="Textplatzhalter 12"/>
          <p:cNvSpPr>
            <a:spLocks noGrp="1"/>
          </p:cNvSpPr>
          <p:nvPr>
            <p:ph type="body" sz="quarter" idx="13" hasCustomPrompt="1"/>
          </p:nvPr>
        </p:nvSpPr>
        <p:spPr>
          <a:xfrm>
            <a:off x="516255" y="942477"/>
            <a:ext cx="7014845"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Tree>
    <p:extLst>
      <p:ext uri="{BB962C8B-B14F-4D97-AF65-F5344CB8AC3E}">
        <p14:creationId xmlns:p14="http://schemas.microsoft.com/office/powerpoint/2010/main" val="636920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hteck 8"/>
          <p:cNvSpPr/>
          <p:nvPr userDrawn="1"/>
        </p:nvSpPr>
        <p:spPr>
          <a:xfrm>
            <a:off x="0" y="3"/>
            <a:ext cx="12190412" cy="6857997"/>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a:solidFill>
                <a:srgbClr val="083C51"/>
              </a:solidFill>
            </a:endParaRPr>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pPr lvl="0"/>
            <a:r>
              <a:rPr lang="en-US" noProof="0"/>
              <a:t>Click to edit Master title style</a:t>
            </a:r>
          </a:p>
        </p:txBody>
      </p:sp>
      <p:sp>
        <p:nvSpPr>
          <p:cNvPr id="3" name="Textplatzhalter 2"/>
          <p:cNvSpPr>
            <a:spLocks noGrp="1"/>
          </p:cNvSpPr>
          <p:nvPr>
            <p:ph type="body" idx="1"/>
          </p:nvPr>
        </p:nvSpPr>
        <p:spPr>
          <a:xfrm>
            <a:off x="516255" y="1685924"/>
            <a:ext cx="11134410" cy="4119563"/>
          </a:xfrm>
          <a:prstGeom prst="rect">
            <a:avLst/>
          </a:prstGeom>
        </p:spPr>
        <p:txBody>
          <a:bodyPr vert="horz" lIns="10798"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noProof="0"/>
              <a:t>Enter your footer text here</a:t>
            </a:r>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noProof="0" smtClean="0"/>
              <a:pPr/>
              <a:t>‹#›</a:t>
            </a:fld>
            <a:endParaRPr lang="en-US" noProof="0"/>
          </a:p>
        </p:txBody>
      </p:sp>
    </p:spTree>
    <p:extLst>
      <p:ext uri="{BB962C8B-B14F-4D97-AF65-F5344CB8AC3E}">
        <p14:creationId xmlns:p14="http://schemas.microsoft.com/office/powerpoint/2010/main" val="1187222015"/>
      </p:ext>
    </p:extLst>
  </p:cSld>
  <p:clrMap bg1="lt1" tx1="dk1" bg2="lt2" tx2="dk2" accent1="accent1" accent2="accent2" accent3="accent3" accent4="accent4" accent5="accent5" accent6="accent6" hlink="hlink" folHlink="folHlink"/>
  <p:sldLayoutIdLst>
    <p:sldLayoutId id="2147483711" r:id="rId1"/>
    <p:sldLayoutId id="2147483701" r:id="rId2"/>
    <p:sldLayoutId id="2147483710" r:id="rId3"/>
    <p:sldLayoutId id="2147483715"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127" rtl="0" eaLnBrk="1" latinLnBrk="0" hangingPunct="1">
        <a:lnSpc>
          <a:spcPct val="85000"/>
        </a:lnSpc>
        <a:spcBef>
          <a:spcPct val="0"/>
        </a:spcBef>
        <a:buNone/>
        <a:defRPr lang="en-US" sz="3600" b="0" kern="1200" dirty="0">
          <a:solidFill>
            <a:schemeClr val="tx2"/>
          </a:solidFill>
          <a:latin typeface="Bebas Neue" panose="020B0606020202050201" pitchFamily="34" charset="0"/>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jpeg"/><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A044E44D-CA8F-4A37-A7B6-E24977F4858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 y="893"/>
            <a:ext cx="12190413" cy="6857107"/>
          </a:xfrm>
          <a:prstGeom prst="rect">
            <a:avLst/>
          </a:prstGeom>
        </p:spPr>
      </p:pic>
      <p:sp>
        <p:nvSpPr>
          <p:cNvPr id="3" name="Rechteck 2">
            <a:extLst>
              <a:ext uri="{FF2B5EF4-FFF2-40B4-BE49-F238E27FC236}">
                <a16:creationId xmlns:a16="http://schemas.microsoft.com/office/drawing/2014/main" id="{AFC16F37-FFAA-4510-BA5B-3262396C1030}"/>
              </a:ext>
            </a:extLst>
          </p:cNvPr>
          <p:cNvSpPr/>
          <p:nvPr/>
        </p:nvSpPr>
        <p:spPr>
          <a:xfrm>
            <a:off x="789256" y="1842778"/>
            <a:ext cx="3355288" cy="677108"/>
          </a:xfrm>
          <a:prstGeom prst="rect">
            <a:avLst/>
          </a:prstGeom>
          <a:solidFill>
            <a:srgbClr val="C00000">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4400" dirty="0"/>
              <a:t>Data doctors</a:t>
            </a:r>
          </a:p>
        </p:txBody>
      </p:sp>
      <p:sp>
        <p:nvSpPr>
          <p:cNvPr id="5" name="Rechteck 4">
            <a:extLst>
              <a:ext uri="{FF2B5EF4-FFF2-40B4-BE49-F238E27FC236}">
                <a16:creationId xmlns:a16="http://schemas.microsoft.com/office/drawing/2014/main" id="{5CD1642E-3E82-449B-BE57-B1F921E8FE12}"/>
              </a:ext>
            </a:extLst>
          </p:cNvPr>
          <p:cNvSpPr/>
          <p:nvPr/>
        </p:nvSpPr>
        <p:spPr>
          <a:xfrm>
            <a:off x="789256" y="2696537"/>
            <a:ext cx="5908323" cy="1107996"/>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0" rIns="216000" bIns="0" rtlCol="0" anchor="ctr" anchorCtr="0">
            <a:spAutoFit/>
          </a:bodyPr>
          <a:lstStyle/>
          <a:p>
            <a:endParaRPr lang="en-US" sz="2400" b="1" dirty="0"/>
          </a:p>
          <a:p>
            <a:r>
              <a:rPr lang="en-US" sz="2400" b="1" dirty="0"/>
              <a:t>A deep insight into the covid-19 outlook up until today</a:t>
            </a:r>
          </a:p>
        </p:txBody>
      </p:sp>
    </p:spTree>
    <p:extLst>
      <p:ext uri="{BB962C8B-B14F-4D97-AF65-F5344CB8AC3E}">
        <p14:creationId xmlns:p14="http://schemas.microsoft.com/office/powerpoint/2010/main" val="288562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3F63828-D4D2-4177-B7EB-B700DFEF3ED4}"/>
              </a:ext>
            </a:extLst>
          </p:cNvPr>
          <p:cNvSpPr>
            <a:spLocks noGrp="1"/>
          </p:cNvSpPr>
          <p:nvPr>
            <p:ph idx="15"/>
          </p:nvPr>
        </p:nvSpPr>
        <p:spPr/>
        <p:txBody>
          <a:bodyPr/>
          <a:lstStyle/>
          <a:p>
            <a:pPr marL="0" indent="0">
              <a:buNone/>
            </a:pPr>
            <a:endParaRPr lang="en-US" sz="1800" noProof="1"/>
          </a:p>
          <a:p>
            <a:r>
              <a:rPr lang="en-US" sz="1800" b="1" noProof="1"/>
              <a:t>Genre </a:t>
            </a:r>
            <a:r>
              <a:rPr lang="en-US" sz="1800" noProof="1"/>
              <a:t>: Males exhibit much higher mortality</a:t>
            </a:r>
          </a:p>
          <a:p>
            <a:r>
              <a:rPr lang="en-US" sz="1800" b="1" noProof="1"/>
              <a:t>Age Group </a:t>
            </a:r>
            <a:r>
              <a:rPr lang="en-US" sz="1800" noProof="1"/>
              <a:t>:Individuals aged 50 + face significantly higher risks compared to younger age groups.</a:t>
            </a:r>
          </a:p>
          <a:p>
            <a:r>
              <a:rPr lang="en-US" sz="1800" b="1" noProof="1"/>
              <a:t>Diseases</a:t>
            </a:r>
            <a:r>
              <a:rPr lang="en-US" sz="1800" noProof="1"/>
              <a:t>: We've observed that  the presence of pneumonia, and diabetes, is associated with a mortality risk exceeding 70% in COVID cases.</a:t>
            </a:r>
          </a:p>
          <a:p>
            <a:r>
              <a:rPr lang="en-US" sz="1800" b="1" noProof="1"/>
              <a:t>In summary</a:t>
            </a:r>
            <a:r>
              <a:rPr lang="en-US" sz="1800" noProof="1"/>
              <a:t>, it is evident that an increased number of new COVID cases occurs during the </a:t>
            </a:r>
            <a:r>
              <a:rPr lang="en-US" sz="1800" i="1" u="sng" noProof="1"/>
              <a:t>winter</a:t>
            </a:r>
            <a:r>
              <a:rPr lang="en-US" sz="1800" noProof="1"/>
              <a:t> and </a:t>
            </a:r>
            <a:r>
              <a:rPr lang="en-US" sz="1800" i="1" u="sng" noProof="1"/>
              <a:t>spring</a:t>
            </a:r>
            <a:r>
              <a:rPr lang="en-US" sz="1800" noProof="1"/>
              <a:t>, with a significant peak in 2021 leading to the highest mortality rates.</a:t>
            </a:r>
          </a:p>
          <a:p>
            <a:r>
              <a:rPr lang="en-US" sz="1800" noProof="1"/>
              <a:t>Due to widespread vaccination </a:t>
            </a:r>
            <a:r>
              <a:rPr lang="en-US" sz="1800" b="1" noProof="1"/>
              <a:t>6bn</a:t>
            </a:r>
            <a:r>
              <a:rPr lang="en-US" sz="1800" noProof="1"/>
              <a:t>, there has been a notable reduction in both the occurrence of new COVID cases and the number of deaths</a:t>
            </a:r>
          </a:p>
          <a:p>
            <a:endParaRPr lang="en-US" sz="1800" noProof="1"/>
          </a:p>
          <a:p>
            <a:endParaRPr lang="en-US" sz="1800" noProof="1"/>
          </a:p>
        </p:txBody>
      </p:sp>
      <p:sp>
        <p:nvSpPr>
          <p:cNvPr id="2" name="Titel 1">
            <a:extLst>
              <a:ext uri="{FF2B5EF4-FFF2-40B4-BE49-F238E27FC236}">
                <a16:creationId xmlns:a16="http://schemas.microsoft.com/office/drawing/2014/main" id="{49EFE8CF-64D0-4DA2-8827-1E97427B0E9A}"/>
              </a:ext>
            </a:extLst>
          </p:cNvPr>
          <p:cNvSpPr>
            <a:spLocks noGrp="1"/>
          </p:cNvSpPr>
          <p:nvPr>
            <p:ph type="title"/>
          </p:nvPr>
        </p:nvSpPr>
        <p:spPr/>
        <p:txBody>
          <a:bodyPr>
            <a:noAutofit/>
          </a:bodyPr>
          <a:lstStyle/>
          <a:p>
            <a:r>
              <a:rPr lang="en-US" noProof="1">
                <a:solidFill>
                  <a:schemeClr val="tx1"/>
                </a:solidFill>
              </a:rPr>
              <a:t>Key Findings</a:t>
            </a:r>
          </a:p>
        </p:txBody>
      </p:sp>
      <p:pic>
        <p:nvPicPr>
          <p:cNvPr id="6" name="Bildplatzhalter 5" descr="Ein Bild, das drinnen, Zahnbürste, Tisch, Tasse enthält.&#10;&#10;Automatisch generierte Beschreibung">
            <a:extLst>
              <a:ext uri="{FF2B5EF4-FFF2-40B4-BE49-F238E27FC236}">
                <a16:creationId xmlns:a16="http://schemas.microsoft.com/office/drawing/2014/main" id="{F92E5BF5-922F-4386-8CC5-461669805845}"/>
              </a:ext>
            </a:extLst>
          </p:cNvPr>
          <p:cNvPicPr>
            <a:picLocks noGrp="1" noChangeAspect="1"/>
          </p:cNvPicPr>
          <p:nvPr>
            <p:ph type="pic" sz="quarter" idx="16"/>
          </p:nvPr>
        </p:nvPicPr>
        <p:blipFill rotWithShape="1">
          <a:blip r:embed="rId3" cstate="print">
            <a:extLst>
              <a:ext uri="{28A0092B-C50C-407E-A947-70E740481C1C}">
                <a14:useLocalDpi xmlns:a14="http://schemas.microsoft.com/office/drawing/2010/main"/>
              </a:ext>
            </a:extLst>
          </a:blip>
          <a:srcRect/>
          <a:stretch/>
        </p:blipFill>
        <p:spPr>
          <a:xfrm>
            <a:off x="7914561" y="0"/>
            <a:ext cx="4275851" cy="6858000"/>
          </a:xfrm>
        </p:spPr>
      </p:pic>
      <p:sp>
        <p:nvSpPr>
          <p:cNvPr id="4" name="Inhaltsplatzhalter 5">
            <a:extLst>
              <a:ext uri="{FF2B5EF4-FFF2-40B4-BE49-F238E27FC236}">
                <a16:creationId xmlns:a16="http://schemas.microsoft.com/office/drawing/2014/main" id="{96BC90BB-2C9A-21D2-1C36-D70D03AD9091}"/>
              </a:ext>
            </a:extLst>
          </p:cNvPr>
          <p:cNvSpPr txBox="1">
            <a:spLocks/>
          </p:cNvSpPr>
          <p:nvPr/>
        </p:nvSpPr>
        <p:spPr>
          <a:xfrm>
            <a:off x="516251" y="1685924"/>
            <a:ext cx="5808875" cy="4118027"/>
          </a:xfrm>
          <a:prstGeom prst="rect">
            <a:avLst/>
          </a:prstGeom>
        </p:spPr>
        <p:txBody>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400" dirty="0">
                <a:solidFill>
                  <a:schemeClr val="tx1"/>
                </a:solidFill>
              </a:rPr>
              <a:t>Variables affecting COVID mortality</a:t>
            </a:r>
          </a:p>
          <a:p>
            <a:pPr marL="0" indent="0">
              <a:buNone/>
            </a:pPr>
            <a:endParaRPr lang="en-US" sz="2400" dirty="0">
              <a:solidFill>
                <a:schemeClr val="tx1"/>
              </a:solidFill>
            </a:endParaRPr>
          </a:p>
        </p:txBody>
      </p:sp>
    </p:spTree>
    <p:extLst>
      <p:ext uri="{BB962C8B-B14F-4D97-AF65-F5344CB8AC3E}">
        <p14:creationId xmlns:p14="http://schemas.microsoft.com/office/powerpoint/2010/main" val="429237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A36F5B40-7C50-4388-B1EA-EC07E06980E6}"/>
              </a:ext>
            </a:extLst>
          </p:cNvPr>
          <p:cNvSpPr/>
          <p:nvPr/>
        </p:nvSpPr>
        <p:spPr>
          <a:xfrm>
            <a:off x="-15608" y="0"/>
            <a:ext cx="12198076" cy="6858000"/>
          </a:xfrm>
          <a:prstGeom prst="rect">
            <a:avLst/>
          </a:prstGeom>
          <a:gradFill>
            <a:gsLst>
              <a:gs pos="22000">
                <a:srgbClr val="175783"/>
              </a:gs>
              <a:gs pos="60000">
                <a:schemeClr val="tx1"/>
              </a:gs>
            </a:gsLst>
            <a:lin ang="0" scaled="0"/>
          </a:gradFill>
          <a:ln w="38100" cap="rnd">
            <a:noFill/>
            <a:prstDash val="solid"/>
            <a:round/>
          </a:ln>
        </p:spPr>
        <p:txBody>
          <a:bodyPr rtlCol="0" anchor="ctr"/>
          <a:lstStyle/>
          <a:p>
            <a:pPr algn="l"/>
            <a:endParaRPr lang="en-US" dirty="0"/>
          </a:p>
        </p:txBody>
      </p:sp>
      <p:pic>
        <p:nvPicPr>
          <p:cNvPr id="10" name="Grafik 9" descr="Ein Bild, das Wasser, dunkel, weiß, Nacht enthält.&#10;&#10;Automatisch generierte Beschreibung">
            <a:extLst>
              <a:ext uri="{FF2B5EF4-FFF2-40B4-BE49-F238E27FC236}">
                <a16:creationId xmlns:a16="http://schemas.microsoft.com/office/drawing/2014/main" id="{A915CFE0-9531-4406-B751-B1C143849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669280" y="786384"/>
            <a:ext cx="5888736" cy="5431536"/>
          </a:xfrm>
          <a:prstGeom prst="ellipse">
            <a:avLst/>
          </a:prstGeom>
          <a:effectLst>
            <a:softEdge rad="63500"/>
          </a:effectLst>
        </p:spPr>
      </p:pic>
      <p:sp>
        <p:nvSpPr>
          <p:cNvPr id="5" name="Rechteck 4">
            <a:extLst>
              <a:ext uri="{FF2B5EF4-FFF2-40B4-BE49-F238E27FC236}">
                <a16:creationId xmlns:a16="http://schemas.microsoft.com/office/drawing/2014/main" id="{5CD1642E-3E82-449B-BE57-B1F921E8FE12}"/>
              </a:ext>
            </a:extLst>
          </p:cNvPr>
          <p:cNvSpPr/>
          <p:nvPr/>
        </p:nvSpPr>
        <p:spPr>
          <a:xfrm>
            <a:off x="288924" y="324719"/>
            <a:ext cx="8634232" cy="92333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6000" b="1" dirty="0"/>
              <a:t> Let’s connect on LinkedIn</a:t>
            </a:r>
          </a:p>
        </p:txBody>
      </p:sp>
      <p:sp>
        <p:nvSpPr>
          <p:cNvPr id="7" name="Rechteck 6">
            <a:extLst>
              <a:ext uri="{FF2B5EF4-FFF2-40B4-BE49-F238E27FC236}">
                <a16:creationId xmlns:a16="http://schemas.microsoft.com/office/drawing/2014/main" id="{A7F1F95C-D6C1-4089-A907-8E92A7A49D1E}"/>
              </a:ext>
            </a:extLst>
          </p:cNvPr>
          <p:cNvSpPr/>
          <p:nvPr/>
        </p:nvSpPr>
        <p:spPr>
          <a:xfrm>
            <a:off x="789256" y="5407445"/>
            <a:ext cx="3352082" cy="7755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pPr>
              <a:lnSpc>
                <a:spcPct val="90000"/>
              </a:lnSpc>
            </a:pPr>
            <a:r>
              <a:rPr lang="en-US" sz="2800" dirty="0">
                <a:latin typeface="Calibri Light" panose="020F0302020204030204" pitchFamily="34" charset="0"/>
                <a:cs typeface="Calibri Light" panose="020F0302020204030204" pitchFamily="34" charset="0"/>
              </a:rPr>
              <a:t>Alexandros Rammos</a:t>
            </a:r>
            <a:br>
              <a:rPr lang="en-US" sz="2800" dirty="0">
                <a:latin typeface="Calibri Light" panose="020F0302020204030204" pitchFamily="34" charset="0"/>
                <a:cs typeface="Calibri Light" panose="020F0302020204030204" pitchFamily="34" charset="0"/>
              </a:rPr>
            </a:br>
            <a:r>
              <a:rPr lang="en-US" sz="2800" dirty="0">
                <a:latin typeface="Calibri Light" panose="020F0302020204030204" pitchFamily="34" charset="0"/>
                <a:cs typeface="Calibri Light" panose="020F0302020204030204" pitchFamily="34" charset="0"/>
              </a:rPr>
              <a:t>Eleftherios Morits</a:t>
            </a:r>
          </a:p>
        </p:txBody>
      </p:sp>
      <p:pic>
        <p:nvPicPr>
          <p:cNvPr id="6" name="Picture 5">
            <a:extLst>
              <a:ext uri="{FF2B5EF4-FFF2-40B4-BE49-F238E27FC236}">
                <a16:creationId xmlns:a16="http://schemas.microsoft.com/office/drawing/2014/main" id="{110C187E-BF21-7907-8DDD-1A68CA332EA0}"/>
              </a:ext>
            </a:extLst>
          </p:cNvPr>
          <p:cNvPicPr>
            <a:picLocks noChangeAspect="1"/>
          </p:cNvPicPr>
          <p:nvPr/>
        </p:nvPicPr>
        <p:blipFill>
          <a:blip r:embed="rId3"/>
          <a:stretch>
            <a:fillRect/>
          </a:stretch>
        </p:blipFill>
        <p:spPr>
          <a:xfrm>
            <a:off x="354380" y="1949765"/>
            <a:ext cx="2699093" cy="2596723"/>
          </a:xfrm>
          <a:prstGeom prst="rect">
            <a:avLst/>
          </a:prstGeom>
        </p:spPr>
      </p:pic>
      <p:pic>
        <p:nvPicPr>
          <p:cNvPr id="3" name="Picture 2">
            <a:extLst>
              <a:ext uri="{FF2B5EF4-FFF2-40B4-BE49-F238E27FC236}">
                <a16:creationId xmlns:a16="http://schemas.microsoft.com/office/drawing/2014/main" id="{F375398B-C9B7-C1E4-DB12-7249419099D5}"/>
              </a:ext>
            </a:extLst>
          </p:cNvPr>
          <p:cNvPicPr>
            <a:picLocks noChangeAspect="1"/>
          </p:cNvPicPr>
          <p:nvPr/>
        </p:nvPicPr>
        <p:blipFill>
          <a:blip r:embed="rId4"/>
          <a:stretch>
            <a:fillRect/>
          </a:stretch>
        </p:blipFill>
        <p:spPr>
          <a:xfrm>
            <a:off x="3231868" y="1962139"/>
            <a:ext cx="2699093" cy="2571974"/>
          </a:xfrm>
          <a:prstGeom prst="rect">
            <a:avLst/>
          </a:prstGeom>
        </p:spPr>
      </p:pic>
    </p:spTree>
    <p:extLst>
      <p:ext uri="{BB962C8B-B14F-4D97-AF65-F5344CB8AC3E}">
        <p14:creationId xmlns:p14="http://schemas.microsoft.com/office/powerpoint/2010/main" val="26287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A36F5B40-7C50-4388-B1EA-EC07E06980E6}"/>
              </a:ext>
            </a:extLst>
          </p:cNvPr>
          <p:cNvSpPr/>
          <p:nvPr/>
        </p:nvSpPr>
        <p:spPr>
          <a:xfrm>
            <a:off x="-15608" y="0"/>
            <a:ext cx="12198076" cy="6858000"/>
          </a:xfrm>
          <a:prstGeom prst="rect">
            <a:avLst/>
          </a:prstGeom>
          <a:gradFill>
            <a:gsLst>
              <a:gs pos="22000">
                <a:srgbClr val="175783"/>
              </a:gs>
              <a:gs pos="60000">
                <a:schemeClr val="tx1"/>
              </a:gs>
            </a:gsLst>
            <a:lin ang="0" scaled="0"/>
          </a:gradFill>
          <a:ln w="38100" cap="rnd">
            <a:noFill/>
            <a:prstDash val="solid"/>
            <a:round/>
          </a:ln>
        </p:spPr>
        <p:txBody>
          <a:bodyPr rtlCol="0" anchor="ctr"/>
          <a:lstStyle/>
          <a:p>
            <a:pPr algn="l"/>
            <a:endParaRPr lang="en-US" dirty="0"/>
          </a:p>
        </p:txBody>
      </p:sp>
      <p:pic>
        <p:nvPicPr>
          <p:cNvPr id="10" name="Grafik 9" descr="Ein Bild, das Wasser, dunkel, weiß, Nacht enthält.&#10;&#10;Automatisch generierte Beschreibung">
            <a:extLst>
              <a:ext uri="{FF2B5EF4-FFF2-40B4-BE49-F238E27FC236}">
                <a16:creationId xmlns:a16="http://schemas.microsoft.com/office/drawing/2014/main" id="{A915CFE0-9531-4406-B751-B1C143849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669280" y="786384"/>
            <a:ext cx="5888736" cy="5431536"/>
          </a:xfrm>
          <a:prstGeom prst="ellipse">
            <a:avLst/>
          </a:prstGeom>
          <a:effectLst>
            <a:softEdge rad="63500"/>
          </a:effectLst>
        </p:spPr>
      </p:pic>
      <p:sp>
        <p:nvSpPr>
          <p:cNvPr id="5" name="Rechteck 4">
            <a:extLst>
              <a:ext uri="{FF2B5EF4-FFF2-40B4-BE49-F238E27FC236}">
                <a16:creationId xmlns:a16="http://schemas.microsoft.com/office/drawing/2014/main" id="{5CD1642E-3E82-449B-BE57-B1F921E8FE12}"/>
              </a:ext>
            </a:extLst>
          </p:cNvPr>
          <p:cNvSpPr/>
          <p:nvPr/>
        </p:nvSpPr>
        <p:spPr>
          <a:xfrm>
            <a:off x="789256" y="2642789"/>
            <a:ext cx="2146623" cy="92333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6000" b="1" dirty="0"/>
              <a:t> Q&amp;A</a:t>
            </a:r>
          </a:p>
        </p:txBody>
      </p:sp>
      <p:sp>
        <p:nvSpPr>
          <p:cNvPr id="7" name="Rechteck 6">
            <a:extLst>
              <a:ext uri="{FF2B5EF4-FFF2-40B4-BE49-F238E27FC236}">
                <a16:creationId xmlns:a16="http://schemas.microsoft.com/office/drawing/2014/main" id="{A7F1F95C-D6C1-4089-A907-8E92A7A49D1E}"/>
              </a:ext>
            </a:extLst>
          </p:cNvPr>
          <p:cNvSpPr/>
          <p:nvPr/>
        </p:nvSpPr>
        <p:spPr>
          <a:xfrm>
            <a:off x="789256" y="5407445"/>
            <a:ext cx="3352082" cy="7755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pPr>
              <a:lnSpc>
                <a:spcPct val="90000"/>
              </a:lnSpc>
            </a:pPr>
            <a:r>
              <a:rPr lang="en-US" sz="2800" dirty="0">
                <a:latin typeface="Calibri Light" panose="020F0302020204030204" pitchFamily="34" charset="0"/>
                <a:cs typeface="Calibri Light" panose="020F0302020204030204" pitchFamily="34" charset="0"/>
              </a:rPr>
              <a:t>Alexandros Rammos</a:t>
            </a:r>
            <a:br>
              <a:rPr lang="en-US" sz="2800" dirty="0">
                <a:latin typeface="Calibri Light" panose="020F0302020204030204" pitchFamily="34" charset="0"/>
                <a:cs typeface="Calibri Light" panose="020F0302020204030204" pitchFamily="34" charset="0"/>
              </a:rPr>
            </a:br>
            <a:r>
              <a:rPr lang="en-US" sz="2800" dirty="0">
                <a:latin typeface="Calibri Light" panose="020F0302020204030204" pitchFamily="34" charset="0"/>
                <a:cs typeface="Calibri Light" panose="020F0302020204030204" pitchFamily="34" charset="0"/>
              </a:rPr>
              <a:t>Eleftherios Morits</a:t>
            </a:r>
          </a:p>
        </p:txBody>
      </p:sp>
    </p:spTree>
    <p:extLst>
      <p:ext uri="{BB962C8B-B14F-4D97-AF65-F5344CB8AC3E}">
        <p14:creationId xmlns:p14="http://schemas.microsoft.com/office/powerpoint/2010/main" val="2247609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solidFill>
                  <a:schemeClr val="bg1"/>
                </a:solidFill>
              </a:rPr>
              <a:t>		        Alexandros Rammos </a:t>
            </a:r>
          </a:p>
          <a:p>
            <a:pPr algn="l"/>
            <a:r>
              <a:rPr lang="en-US" dirty="0">
                <a:solidFill>
                  <a:schemeClr val="bg1"/>
                </a:solidFill>
              </a:rPr>
              <a:t>		Aspiring data –Business Analyst </a:t>
            </a:r>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	</a:t>
            </a:r>
            <a:br>
              <a:rPr lang="en-US" dirty="0">
                <a:solidFill>
                  <a:schemeClr val="bg1"/>
                </a:solidFill>
              </a:rPr>
            </a:br>
            <a:r>
              <a:rPr lang="en-US" dirty="0">
                <a:solidFill>
                  <a:schemeClr val="bg1"/>
                </a:solidFill>
              </a:rPr>
              <a:t>	</a:t>
            </a:r>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Who we are </a:t>
            </a:r>
            <a:r>
              <a:rPr lang="en-US" b="1" dirty="0">
                <a:solidFill>
                  <a:schemeClr val="bg1"/>
                </a:solidFill>
              </a:rPr>
              <a:t> …</a:t>
            </a:r>
            <a:br>
              <a:rPr lang="en-US" b="1" dirty="0">
                <a:solidFill>
                  <a:schemeClr val="bg1"/>
                </a:solidFill>
              </a:rPr>
            </a:br>
            <a:endParaRPr lang="en-US" dirty="0">
              <a:solidFill>
                <a:schemeClr val="bg1"/>
              </a:solidFill>
            </a:endParaRP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5" name="Picture 4">
            <a:extLst>
              <a:ext uri="{FF2B5EF4-FFF2-40B4-BE49-F238E27FC236}">
                <a16:creationId xmlns:a16="http://schemas.microsoft.com/office/drawing/2014/main" id="{6D540DE3-9018-A069-2D23-4F93EB4EEF62}"/>
              </a:ext>
            </a:extLst>
          </p:cNvPr>
          <p:cNvPicPr>
            <a:picLocks noChangeAspect="1"/>
          </p:cNvPicPr>
          <p:nvPr/>
        </p:nvPicPr>
        <p:blipFill>
          <a:blip r:embed="rId4"/>
          <a:stretch>
            <a:fillRect/>
          </a:stretch>
        </p:blipFill>
        <p:spPr>
          <a:xfrm>
            <a:off x="2653975" y="1787245"/>
            <a:ext cx="1503957" cy="1745852"/>
          </a:xfrm>
          <a:prstGeom prst="rect">
            <a:avLst/>
          </a:prstGeom>
        </p:spPr>
      </p:pic>
      <p:pic>
        <p:nvPicPr>
          <p:cNvPr id="10" name="Picture 9">
            <a:extLst>
              <a:ext uri="{FF2B5EF4-FFF2-40B4-BE49-F238E27FC236}">
                <a16:creationId xmlns:a16="http://schemas.microsoft.com/office/drawing/2014/main" id="{B1CC653D-28DD-86C3-2F70-27FDE6954E2C}"/>
              </a:ext>
            </a:extLst>
          </p:cNvPr>
          <p:cNvPicPr>
            <a:picLocks noChangeAspect="1"/>
          </p:cNvPicPr>
          <p:nvPr/>
        </p:nvPicPr>
        <p:blipFill>
          <a:blip r:embed="rId5"/>
          <a:stretch>
            <a:fillRect/>
          </a:stretch>
        </p:blipFill>
        <p:spPr>
          <a:xfrm>
            <a:off x="7280503" y="1787245"/>
            <a:ext cx="1503957" cy="1745852"/>
          </a:xfrm>
          <a:prstGeom prst="rect">
            <a:avLst/>
          </a:prstGeom>
        </p:spPr>
      </p:pic>
      <p:sp>
        <p:nvSpPr>
          <p:cNvPr id="13" name="TextBox 12">
            <a:extLst>
              <a:ext uri="{FF2B5EF4-FFF2-40B4-BE49-F238E27FC236}">
                <a16:creationId xmlns:a16="http://schemas.microsoft.com/office/drawing/2014/main" id="{D5277082-7208-A220-3C8C-1E5FD13B281E}"/>
              </a:ext>
            </a:extLst>
          </p:cNvPr>
          <p:cNvSpPr txBox="1"/>
          <p:nvPr/>
        </p:nvSpPr>
        <p:spPr>
          <a:xfrm>
            <a:off x="7013275" y="3533097"/>
            <a:ext cx="2182483" cy="969496"/>
          </a:xfrm>
          <a:prstGeom prst="rect">
            <a:avLst/>
          </a:prstGeom>
          <a:noFill/>
        </p:spPr>
        <p:txBody>
          <a:bodyPr wrap="square" rtlCol="0">
            <a:spAutoFit/>
          </a:bodyPr>
          <a:lstStyle/>
          <a:p>
            <a:r>
              <a:rPr lang="en-US" dirty="0">
                <a:solidFill>
                  <a:schemeClr val="bg1"/>
                </a:solidFill>
              </a:rPr>
              <a:t> Eleftherios Morits</a:t>
            </a:r>
          </a:p>
          <a:p>
            <a:r>
              <a:rPr lang="en-US" dirty="0">
                <a:solidFill>
                  <a:schemeClr val="bg1"/>
                </a:solidFill>
              </a:rPr>
              <a:t>        Consultant </a:t>
            </a:r>
          </a:p>
          <a:p>
            <a:endParaRPr lang="en-US" dirty="0">
              <a:solidFill>
                <a:schemeClr val="bg1"/>
              </a:solidFill>
            </a:endParaRPr>
          </a:p>
        </p:txBody>
      </p:sp>
      <p:sp>
        <p:nvSpPr>
          <p:cNvPr id="15" name="TextBox 14">
            <a:extLst>
              <a:ext uri="{FF2B5EF4-FFF2-40B4-BE49-F238E27FC236}">
                <a16:creationId xmlns:a16="http://schemas.microsoft.com/office/drawing/2014/main" id="{E6A89A6E-2991-F19A-0423-23ED590DEDEA}"/>
              </a:ext>
            </a:extLst>
          </p:cNvPr>
          <p:cNvSpPr txBox="1"/>
          <p:nvPr/>
        </p:nvSpPr>
        <p:spPr>
          <a:xfrm>
            <a:off x="3148643" y="4810827"/>
            <a:ext cx="6392172" cy="677108"/>
          </a:xfrm>
          <a:prstGeom prst="rect">
            <a:avLst/>
          </a:prstGeom>
          <a:noFill/>
        </p:spPr>
        <p:txBody>
          <a:bodyPr wrap="square" rtlCol="0">
            <a:spAutoFit/>
          </a:bodyPr>
          <a:lstStyle/>
          <a:p>
            <a:r>
              <a:rPr lang="en-US" dirty="0">
                <a:solidFill>
                  <a:schemeClr val="bg1"/>
                </a:solidFill>
              </a:rPr>
              <a:t>Our Moto is . . .</a:t>
            </a:r>
          </a:p>
          <a:p>
            <a:r>
              <a:rPr lang="en-US" dirty="0">
                <a:solidFill>
                  <a:schemeClr val="bg1"/>
                </a:solidFill>
              </a:rPr>
              <a:t>	 Torture the data and they will confess everything</a:t>
            </a:r>
          </a:p>
        </p:txBody>
      </p:sp>
    </p:spTree>
    <p:extLst>
      <p:ext uri="{BB962C8B-B14F-4D97-AF65-F5344CB8AC3E}">
        <p14:creationId xmlns:p14="http://schemas.microsoft.com/office/powerpoint/2010/main" val="832523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Introduction</a:t>
            </a:r>
            <a:r>
              <a:rPr lang="en-US" b="1" dirty="0">
                <a:solidFill>
                  <a:schemeClr val="bg1"/>
                </a:solidFill>
              </a:rPr>
              <a:t> </a:t>
            </a:r>
            <a:br>
              <a:rPr lang="en-US" b="1" dirty="0">
                <a:solidFill>
                  <a:schemeClr val="bg1"/>
                </a:solidFill>
              </a:rPr>
            </a:br>
            <a:endParaRPr lang="en-US" dirty="0">
              <a:solidFill>
                <a:schemeClr val="bg1"/>
              </a:solidFill>
            </a:endParaRPr>
          </a:p>
        </p:txBody>
      </p:sp>
      <p:sp>
        <p:nvSpPr>
          <p:cNvPr id="6" name="Inhaltsplatzhalter 5">
            <a:extLst>
              <a:ext uri="{FF2B5EF4-FFF2-40B4-BE49-F238E27FC236}">
                <a16:creationId xmlns:a16="http://schemas.microsoft.com/office/drawing/2014/main" id="{6D3F1170-416E-4E9D-9D0B-E9E2DED19EEE}"/>
              </a:ext>
            </a:extLst>
          </p:cNvPr>
          <p:cNvSpPr>
            <a:spLocks noGrp="1"/>
          </p:cNvSpPr>
          <p:nvPr>
            <p:ph idx="1"/>
          </p:nvPr>
        </p:nvSpPr>
        <p:spPr>
          <a:xfrm>
            <a:off x="516251" y="1685924"/>
            <a:ext cx="5808875" cy="4118027"/>
          </a:xfrm>
        </p:spPr>
        <p:txBody>
          <a:bodyPr/>
          <a:lstStyle/>
          <a:p>
            <a:pPr marL="0" indent="0">
              <a:buNone/>
            </a:pPr>
            <a:r>
              <a:rPr lang="en-US" sz="2400" dirty="0">
                <a:solidFill>
                  <a:schemeClr val="bg1"/>
                </a:solidFill>
              </a:rPr>
              <a:t>In the face of the ongoing global pandemic, our team Data Doctors has been dedicated to unraveling key patterns and trends within COVID-19 data. Today, we'll take you through our comprehensive analysis, covering two distinct data sets, employing advanced Exploratory Data Analysis (EDA) techniques in Python, and presenting our findings through a powerful Business Intelligence (BI) dashboard.</a:t>
            </a: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587170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pPr marL="0" indent="0">
              <a:buNone/>
            </a:pPr>
            <a:r>
              <a:rPr lang="en-US" sz="3600" noProof="1">
                <a:solidFill>
                  <a:schemeClr val="bg1"/>
                </a:solidFill>
              </a:rPr>
              <a:t>Data Sources </a:t>
            </a:r>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a:t>
            </a:r>
          </a:p>
          <a:p>
            <a:r>
              <a:rPr lang="en-US" sz="1800" b="1" noProof="1">
                <a:solidFill>
                  <a:schemeClr val="bg1"/>
                </a:solidFill>
              </a:rPr>
              <a:t>Kaggle</a:t>
            </a:r>
            <a:r>
              <a:rPr lang="en-US" sz="1800" noProof="1">
                <a:solidFill>
                  <a:schemeClr val="bg1"/>
                </a:solidFill>
              </a:rPr>
              <a:t> </a:t>
            </a:r>
          </a:p>
          <a:p>
            <a:pPr marL="0" indent="0">
              <a:buNone/>
            </a:pPr>
            <a:r>
              <a:rPr lang="en-US" sz="1800" noProof="1">
                <a:solidFill>
                  <a:schemeClr val="bg1"/>
                </a:solidFill>
              </a:rPr>
              <a:t>The dataset was provided by the Mexican government.The raw dataset consists of 21 unique features and 1,048,576 unique patients. I</a:t>
            </a:r>
          </a:p>
          <a:p>
            <a:endParaRPr lang="en-US" sz="1800" noProof="1">
              <a:solidFill>
                <a:schemeClr val="bg1"/>
              </a:solidFill>
            </a:endParaRPr>
          </a:p>
          <a:p>
            <a:pPr marL="0" indent="0">
              <a:buNone/>
            </a:pPr>
            <a:r>
              <a:rPr lang="en-US" sz="1800" noProof="1">
                <a:solidFill>
                  <a:schemeClr val="bg1"/>
                </a:solidFill>
              </a:rPr>
              <a:t>The complete Our World in Data COVID-19 dataset</a:t>
            </a:r>
          </a:p>
          <a:p>
            <a:r>
              <a:rPr lang="en-US" sz="1800" b="1" noProof="1">
                <a:solidFill>
                  <a:schemeClr val="bg1"/>
                </a:solidFill>
              </a:rPr>
              <a:t>Our World in Data</a:t>
            </a:r>
          </a:p>
          <a:p>
            <a:pPr marL="0" indent="0">
              <a:buNone/>
            </a:pPr>
            <a:r>
              <a:rPr lang="en-US" sz="1800" noProof="1">
                <a:solidFill>
                  <a:schemeClr val="bg1"/>
                </a:solidFill>
              </a:rPr>
              <a:t>COVID-19 dataset with cases, deaths, ICU/hospitalization metrics, testing, vaccination details, and socio-economic factors, organized by location and date.</a:t>
            </a: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488723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 &amp; Our World in Data</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8" name="Picture 7" descr="A logo with blue and yellow squares&#10;&#10;Description automatically generated with medium confidence">
            <a:extLst>
              <a:ext uri="{FF2B5EF4-FFF2-40B4-BE49-F238E27FC236}">
                <a16:creationId xmlns:a16="http://schemas.microsoft.com/office/drawing/2014/main" id="{05D78898-F4D2-CE41-1863-1CD5D209DF17}"/>
              </a:ext>
            </a:extLst>
          </p:cNvPr>
          <p:cNvPicPr>
            <a:picLocks noChangeAspect="1"/>
          </p:cNvPicPr>
          <p:nvPr/>
        </p:nvPicPr>
        <p:blipFill>
          <a:blip r:embed="rId4"/>
          <a:stretch>
            <a:fillRect/>
          </a:stretch>
        </p:blipFill>
        <p:spPr>
          <a:xfrm>
            <a:off x="605303" y="2140366"/>
            <a:ext cx="997861" cy="706351"/>
          </a:xfrm>
          <a:prstGeom prst="rect">
            <a:avLst/>
          </a:prstGeom>
        </p:spPr>
      </p:pic>
      <p:pic>
        <p:nvPicPr>
          <p:cNvPr id="13" name="Picture 12" descr="A close-up of a logo&#10;&#10;Description automatically generated">
            <a:extLst>
              <a:ext uri="{FF2B5EF4-FFF2-40B4-BE49-F238E27FC236}">
                <a16:creationId xmlns:a16="http://schemas.microsoft.com/office/drawing/2014/main" id="{D25E40D9-7836-E397-AB50-221B83F82901}"/>
              </a:ext>
            </a:extLst>
          </p:cNvPr>
          <p:cNvPicPr>
            <a:picLocks noChangeAspect="1"/>
          </p:cNvPicPr>
          <p:nvPr/>
        </p:nvPicPr>
        <p:blipFill>
          <a:blip r:embed="rId5"/>
          <a:stretch>
            <a:fillRect/>
          </a:stretch>
        </p:blipFill>
        <p:spPr>
          <a:xfrm>
            <a:off x="1813723" y="2103615"/>
            <a:ext cx="2229306" cy="743102"/>
          </a:xfrm>
          <a:prstGeom prst="rect">
            <a:avLst/>
          </a:prstGeom>
        </p:spPr>
      </p:pic>
      <p:pic>
        <p:nvPicPr>
          <p:cNvPr id="16" name="Picture 15">
            <a:extLst>
              <a:ext uri="{FF2B5EF4-FFF2-40B4-BE49-F238E27FC236}">
                <a16:creationId xmlns:a16="http://schemas.microsoft.com/office/drawing/2014/main" id="{54EBC828-7E3C-CE6C-8FA3-62671100C39A}"/>
              </a:ext>
            </a:extLst>
          </p:cNvPr>
          <p:cNvPicPr>
            <a:picLocks noChangeAspect="1"/>
          </p:cNvPicPr>
          <p:nvPr/>
        </p:nvPicPr>
        <p:blipFill>
          <a:blip r:embed="rId6"/>
          <a:stretch>
            <a:fillRect/>
          </a:stretch>
        </p:blipFill>
        <p:spPr>
          <a:xfrm>
            <a:off x="605303" y="3035078"/>
            <a:ext cx="2310298" cy="663501"/>
          </a:xfrm>
          <a:prstGeom prst="rect">
            <a:avLst/>
          </a:prstGeom>
        </p:spPr>
      </p:pic>
      <p:pic>
        <p:nvPicPr>
          <p:cNvPr id="18" name="Picture 17">
            <a:extLst>
              <a:ext uri="{FF2B5EF4-FFF2-40B4-BE49-F238E27FC236}">
                <a16:creationId xmlns:a16="http://schemas.microsoft.com/office/drawing/2014/main" id="{FA8A80F8-7A65-A001-AC8C-7B5702837507}"/>
              </a:ext>
            </a:extLst>
          </p:cNvPr>
          <p:cNvPicPr>
            <a:picLocks noChangeAspect="1"/>
          </p:cNvPicPr>
          <p:nvPr/>
        </p:nvPicPr>
        <p:blipFill>
          <a:blip r:embed="rId7"/>
          <a:stretch>
            <a:fillRect/>
          </a:stretch>
        </p:blipFill>
        <p:spPr>
          <a:xfrm>
            <a:off x="5340500" y="1789441"/>
            <a:ext cx="5423692" cy="2317594"/>
          </a:xfrm>
          <a:prstGeom prst="rect">
            <a:avLst/>
          </a:prstGeom>
        </p:spPr>
      </p:pic>
    </p:spTree>
    <p:extLst>
      <p:ext uri="{BB962C8B-B14F-4D97-AF65-F5344CB8AC3E}">
        <p14:creationId xmlns:p14="http://schemas.microsoft.com/office/powerpoint/2010/main" val="343863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b="1" noProof="1">
                <a:solidFill>
                  <a:schemeClr val="bg1"/>
                </a:solidFill>
              </a:rPr>
              <a:t>Covid-19 Dataset</a:t>
            </a:r>
          </a:p>
          <a:p>
            <a:r>
              <a:rPr lang="en-US" sz="1800" noProof="1">
                <a:solidFill>
                  <a:schemeClr val="bg1"/>
                </a:solidFill>
              </a:rPr>
              <a:t>Outliers' detection in ages and removal </a:t>
            </a:r>
          </a:p>
          <a:p>
            <a:r>
              <a:rPr lang="en-US" sz="1800" noProof="1">
                <a:solidFill>
                  <a:schemeClr val="bg1"/>
                </a:solidFill>
              </a:rPr>
              <a:t>Segmentation of ages</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r>
              <a:rPr lang="en-US" sz="1800" b="1" noProof="1">
                <a:solidFill>
                  <a:schemeClr val="bg1"/>
                </a:solidFill>
              </a:rPr>
              <a:t>Our World in Data</a:t>
            </a:r>
          </a:p>
          <a:p>
            <a:r>
              <a:rPr lang="en-US" sz="1800" noProof="1">
                <a:solidFill>
                  <a:schemeClr val="bg1"/>
                </a:solidFill>
              </a:rPr>
              <a:t>Removal of null values and redundant columns</a:t>
            </a:r>
          </a:p>
          <a:p>
            <a:r>
              <a:rPr lang="en-US" sz="1800" noProof="1">
                <a:solidFill>
                  <a:schemeClr val="bg1"/>
                </a:solidFill>
              </a:rPr>
              <a:t>Findings per continent  </a:t>
            </a: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0" name="Picture 9">
            <a:extLst>
              <a:ext uri="{FF2B5EF4-FFF2-40B4-BE49-F238E27FC236}">
                <a16:creationId xmlns:a16="http://schemas.microsoft.com/office/drawing/2014/main" id="{B9BE4163-1B40-F409-2557-B3FD010FB322}"/>
              </a:ext>
            </a:extLst>
          </p:cNvPr>
          <p:cNvPicPr>
            <a:picLocks noChangeAspect="1"/>
          </p:cNvPicPr>
          <p:nvPr/>
        </p:nvPicPr>
        <p:blipFill>
          <a:blip r:embed="rId4"/>
          <a:stretch>
            <a:fillRect/>
          </a:stretch>
        </p:blipFill>
        <p:spPr>
          <a:xfrm>
            <a:off x="5186927" y="1061237"/>
            <a:ext cx="6076339" cy="1554270"/>
          </a:xfrm>
          <a:prstGeom prst="rect">
            <a:avLst/>
          </a:prstGeom>
        </p:spPr>
      </p:pic>
      <p:pic>
        <p:nvPicPr>
          <p:cNvPr id="14" name="Picture 13">
            <a:extLst>
              <a:ext uri="{FF2B5EF4-FFF2-40B4-BE49-F238E27FC236}">
                <a16:creationId xmlns:a16="http://schemas.microsoft.com/office/drawing/2014/main" id="{85F656DC-6009-9069-32B3-AFA80323B923}"/>
              </a:ext>
            </a:extLst>
          </p:cNvPr>
          <p:cNvPicPr>
            <a:picLocks noChangeAspect="1"/>
          </p:cNvPicPr>
          <p:nvPr/>
        </p:nvPicPr>
        <p:blipFill>
          <a:blip r:embed="rId5"/>
          <a:stretch>
            <a:fillRect/>
          </a:stretch>
        </p:blipFill>
        <p:spPr>
          <a:xfrm>
            <a:off x="5106737" y="4052140"/>
            <a:ext cx="2927975" cy="1953784"/>
          </a:xfrm>
          <a:prstGeom prst="rect">
            <a:avLst/>
          </a:prstGeom>
        </p:spPr>
      </p:pic>
      <p:pic>
        <p:nvPicPr>
          <p:cNvPr id="19" name="Picture 18">
            <a:extLst>
              <a:ext uri="{FF2B5EF4-FFF2-40B4-BE49-F238E27FC236}">
                <a16:creationId xmlns:a16="http://schemas.microsoft.com/office/drawing/2014/main" id="{63F70C8C-EF86-905A-4347-3E53693DBF7E}"/>
              </a:ext>
            </a:extLst>
          </p:cNvPr>
          <p:cNvPicPr>
            <a:picLocks noChangeAspect="1"/>
          </p:cNvPicPr>
          <p:nvPr/>
        </p:nvPicPr>
        <p:blipFill>
          <a:blip r:embed="rId6"/>
          <a:stretch>
            <a:fillRect/>
          </a:stretch>
        </p:blipFill>
        <p:spPr>
          <a:xfrm>
            <a:off x="8335291" y="4052140"/>
            <a:ext cx="2927975" cy="1953784"/>
          </a:xfrm>
          <a:prstGeom prst="rect">
            <a:avLst/>
          </a:prstGeom>
        </p:spPr>
      </p:pic>
    </p:spTree>
    <p:extLst>
      <p:ext uri="{BB962C8B-B14F-4D97-AF65-F5344CB8AC3E}">
        <p14:creationId xmlns:p14="http://schemas.microsoft.com/office/powerpoint/2010/main" val="222568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4" name="Picture 13">
            <a:extLst>
              <a:ext uri="{FF2B5EF4-FFF2-40B4-BE49-F238E27FC236}">
                <a16:creationId xmlns:a16="http://schemas.microsoft.com/office/drawing/2014/main" id="{127FEA32-746F-8568-3D75-9E3474AD2EB9}"/>
              </a:ext>
            </a:extLst>
          </p:cNvPr>
          <p:cNvPicPr>
            <a:picLocks noChangeAspect="1"/>
          </p:cNvPicPr>
          <p:nvPr/>
        </p:nvPicPr>
        <p:blipFill>
          <a:blip r:embed="rId4"/>
          <a:stretch>
            <a:fillRect/>
          </a:stretch>
        </p:blipFill>
        <p:spPr>
          <a:xfrm>
            <a:off x="-132" y="947390"/>
            <a:ext cx="11369615" cy="5194960"/>
          </a:xfrm>
          <a:prstGeom prst="rect">
            <a:avLst/>
          </a:prstGeom>
        </p:spPr>
      </p:pic>
    </p:spTree>
    <p:extLst>
      <p:ext uri="{BB962C8B-B14F-4D97-AF65-F5344CB8AC3E}">
        <p14:creationId xmlns:p14="http://schemas.microsoft.com/office/powerpoint/2010/main" val="341192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6" name="Picture 5">
            <a:extLst>
              <a:ext uri="{FF2B5EF4-FFF2-40B4-BE49-F238E27FC236}">
                <a16:creationId xmlns:a16="http://schemas.microsoft.com/office/drawing/2014/main" id="{4C5E8BE0-C476-60AF-8B70-01B9872B5795}"/>
              </a:ext>
            </a:extLst>
          </p:cNvPr>
          <p:cNvPicPr>
            <a:picLocks noChangeAspect="1"/>
          </p:cNvPicPr>
          <p:nvPr/>
        </p:nvPicPr>
        <p:blipFill>
          <a:blip r:embed="rId4"/>
          <a:stretch>
            <a:fillRect/>
          </a:stretch>
        </p:blipFill>
        <p:spPr>
          <a:xfrm>
            <a:off x="539748" y="885620"/>
            <a:ext cx="11403162" cy="4816440"/>
          </a:xfrm>
          <a:prstGeom prst="rect">
            <a:avLst/>
          </a:prstGeom>
        </p:spPr>
      </p:pic>
    </p:spTree>
    <p:extLst>
      <p:ext uri="{BB962C8B-B14F-4D97-AF65-F5344CB8AC3E}">
        <p14:creationId xmlns:p14="http://schemas.microsoft.com/office/powerpoint/2010/main" val="3158549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7" name="Picture 6">
            <a:extLst>
              <a:ext uri="{FF2B5EF4-FFF2-40B4-BE49-F238E27FC236}">
                <a16:creationId xmlns:a16="http://schemas.microsoft.com/office/drawing/2014/main" id="{A905EC67-F12E-F638-C0B4-247472B2F587}"/>
              </a:ext>
            </a:extLst>
          </p:cNvPr>
          <p:cNvPicPr>
            <a:picLocks noChangeAspect="1"/>
          </p:cNvPicPr>
          <p:nvPr/>
        </p:nvPicPr>
        <p:blipFill>
          <a:blip r:embed="rId4"/>
          <a:stretch>
            <a:fillRect/>
          </a:stretch>
        </p:blipFill>
        <p:spPr>
          <a:xfrm>
            <a:off x="264984" y="947390"/>
            <a:ext cx="10286997" cy="5447290"/>
          </a:xfrm>
          <a:prstGeom prst="rect">
            <a:avLst/>
          </a:prstGeom>
        </p:spPr>
      </p:pic>
    </p:spTree>
    <p:extLst>
      <p:ext uri="{BB962C8B-B14F-4D97-AF65-F5344CB8AC3E}">
        <p14:creationId xmlns:p14="http://schemas.microsoft.com/office/powerpoint/2010/main" val="227626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ENGAGE" val="{&quot;SavedSwatch&quot;:&quot;-16748873|-8341960|-3468525|-2064878|-9539986|Markido&quot;,&quot;Id&quot;:&quot;5a93b7a24542420a40948da0&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PRESENTATIONLOAD">
  <a:themeElements>
    <a:clrScheme name="Benutzerdefiniert 39">
      <a:dk1>
        <a:sysClr val="windowText" lastClr="000000"/>
      </a:dk1>
      <a:lt1>
        <a:sysClr val="window" lastClr="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8100" cap="rnd">
          <a:solidFill>
            <a:schemeClr val="tx1">
              <a:lumMod val="65000"/>
              <a:lumOff val="35000"/>
            </a:schemeClr>
          </a:solidFill>
          <a:prstDash val="solid"/>
          <a:round/>
        </a:ln>
      </a:spPr>
      <a:bodyPr rtlCol="0" anchor="ctr"/>
      <a:lstStyle>
        <a:defPPr algn="l">
          <a:defRPr/>
        </a:defPPr>
      </a:lstStyle>
    </a:sp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307</TotalTime>
  <Words>456</Words>
  <Application>Microsoft Office PowerPoint</Application>
  <PresentationFormat>Custom</PresentationFormat>
  <Paragraphs>93</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 Light</vt:lpstr>
      <vt:lpstr>Wingdings</vt:lpstr>
      <vt:lpstr>Symbol</vt:lpstr>
      <vt:lpstr>Calibri</vt:lpstr>
      <vt:lpstr>Söhne</vt:lpstr>
      <vt:lpstr>Bebas Neue</vt:lpstr>
      <vt:lpstr>PRESENTATIONLOAD</vt:lpstr>
      <vt:lpstr>PowerPoint Presentation</vt:lpstr>
      <vt:lpstr>Who we are  … </vt:lpstr>
      <vt:lpstr>Introduction  </vt:lpstr>
      <vt:lpstr>Data Sources </vt:lpstr>
      <vt:lpstr>Exploratory Data Analysis (EDA) in Python</vt:lpstr>
      <vt:lpstr>Exploratory Data Analysis (EDA) in Python</vt:lpstr>
      <vt:lpstr>Business Intelligence (BI) Dashboard</vt:lpstr>
      <vt:lpstr>Business Intelligence (BI) Dashboard</vt:lpstr>
      <vt:lpstr>Business Intelligence (BI) Dashboard</vt:lpstr>
      <vt:lpstr>Key Findings</vt:lpstr>
      <vt:lpstr>PowerPoint Presentation</vt:lpstr>
      <vt:lpstr>PowerPoint Presentation</vt:lpstr>
    </vt:vector>
  </TitlesOfParts>
  <Company>PresentationLoad GmbH</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PowerPoint Template</dc:title>
  <dc:creator>PresentationLoad</dc:creator>
  <cp:keywords/>
  <dc:description>www.presentationload.com</dc:description>
  <cp:lastModifiedBy>lefteris morits</cp:lastModifiedBy>
  <cp:revision>1231</cp:revision>
  <dcterms:created xsi:type="dcterms:W3CDTF">2010-05-21T10:35:54Z</dcterms:created>
  <dcterms:modified xsi:type="dcterms:W3CDTF">2024-01-31T20:29:44Z</dcterms:modified>
  <cp:category/>
</cp:coreProperties>
</file>

<file path=docProps/thumbnail.jpeg>
</file>